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5" r:id="rId5"/>
    <p:sldId id="266" r:id="rId6"/>
    <p:sldId id="267" r:id="rId7"/>
    <p:sldId id="260" r:id="rId8"/>
    <p:sldId id="264" r:id="rId9"/>
    <p:sldId id="269" r:id="rId10"/>
    <p:sldId id="276" r:id="rId11"/>
    <p:sldId id="277" r:id="rId12"/>
    <p:sldId id="278" r:id="rId13"/>
    <p:sldId id="262" r:id="rId14"/>
    <p:sldId id="273" r:id="rId15"/>
    <p:sldId id="271" r:id="rId16"/>
    <p:sldId id="263" r:id="rId17"/>
    <p:sldId id="261" r:id="rId18"/>
    <p:sldId id="272" r:id="rId19"/>
    <p:sldId id="275" r:id="rId2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88"/>
    <p:restoredTop sz="94650"/>
  </p:normalViewPr>
  <p:slideViewPr>
    <p:cSldViewPr snapToGrid="0" snapToObjects="1">
      <p:cViewPr varScale="1">
        <p:scale>
          <a:sx n="109" d="100"/>
          <a:sy n="109" d="100"/>
        </p:scale>
        <p:origin x="58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D5C9EC-EFE5-8545-8AD6-C909C3F334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7AD6315-062C-DF40-8BD7-01DCEE8FF0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A69A2EE-DECB-8D42-A15B-9F1582CF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343BC-B40C-E840-AE0B-F91A10B2FC53}" type="datetimeFigureOut">
              <a:rPr lang="cs-CZ" smtClean="0"/>
              <a:pPr/>
              <a:t>26.07.2019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40D3F0B-35A2-7643-8E40-1BDC6B937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F1AC497-7D97-7344-A194-EC26FE88A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C7D8-23F2-E54C-B3FF-C49E345D212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7448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607F0D-974C-9D43-8F72-CEF594029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EDD609E-9A49-A24A-86E7-CAB2C0A9F8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B17E540-BA0C-0449-AABE-F747688A2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343BC-B40C-E840-AE0B-F91A10B2FC53}" type="datetimeFigureOut">
              <a:rPr lang="cs-CZ" smtClean="0"/>
              <a:pPr/>
              <a:t>26.07.2019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B515E83-A863-0E43-B650-5DDC5A899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0943762-97F2-014E-BE0D-FE0DA4C22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C7D8-23F2-E54C-B3FF-C49E345D212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4849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8B2D8BE-96A4-C54C-ACE9-7FFE6CB626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E39DD8B-D2D3-5E41-BB3B-8170CE5869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B0D9A2D-E025-4343-B899-E78C4B6FD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343BC-B40C-E840-AE0B-F91A10B2FC53}" type="datetimeFigureOut">
              <a:rPr lang="cs-CZ" smtClean="0"/>
              <a:pPr/>
              <a:t>26.07.2019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B1C8283-F975-9842-A720-4583A16E0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ACC115B-DE07-9F44-8278-1E30EA4C3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C7D8-23F2-E54C-B3FF-C49E345D212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1362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B0E1AB-8D0D-3448-8BD9-915BCDD63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AA9C59A-0A7A-7A4A-8159-FA76800F4F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216D3CB-EBE9-CD44-9B97-C6DBFDD1F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343BC-B40C-E840-AE0B-F91A10B2FC53}" type="datetimeFigureOut">
              <a:rPr lang="cs-CZ" smtClean="0"/>
              <a:pPr/>
              <a:t>26.07.2019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6341639-6508-2244-8707-2D8E43C19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D6D113D-D146-D946-B89C-1E3456DAE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C7D8-23F2-E54C-B3FF-C49E345D212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7975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276297-E433-D640-80AB-525C04788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7846666-D587-8240-BD7D-70F69FB002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6A63822-EE6D-E64F-8DE4-C8840EE9F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343BC-B40C-E840-AE0B-F91A10B2FC53}" type="datetimeFigureOut">
              <a:rPr lang="cs-CZ" smtClean="0"/>
              <a:pPr/>
              <a:t>26.07.2019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FDF43CB-EAF0-8A44-9EB2-EB2EF181D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1338F27-02CB-674C-8849-AC6F50A2D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C7D8-23F2-E54C-B3FF-C49E345D212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8393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A03304-DA5C-BC48-8BF8-9894A14C9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0AEAB57-66AB-BD4C-9EEA-34F2E9EB3D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0BF1DAD-47DD-A748-92BD-C6556C6B7B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840831E-C3CC-F348-84D7-0FC794DDD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343BC-B40C-E840-AE0B-F91A10B2FC53}" type="datetimeFigureOut">
              <a:rPr lang="cs-CZ" smtClean="0"/>
              <a:pPr/>
              <a:t>26.07.2019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E32302C-F700-5A4A-82C0-ED949119F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56D0C6F-96E6-044F-96EE-460D54891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C7D8-23F2-E54C-B3FF-C49E345D212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5178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A44C0A-5BB6-714F-9E21-F7425EEF1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D486897-129E-8945-A94C-0C27A33C41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29A7841-7953-1A42-BD48-3FA3174B50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6CC97F4-DD34-0845-B16A-EE620FFDEC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ECECA24-404B-1A49-9950-D7EBBB21BE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6DB7464B-0E2A-7149-820A-F99707B49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343BC-B40C-E840-AE0B-F91A10B2FC53}" type="datetimeFigureOut">
              <a:rPr lang="cs-CZ" smtClean="0"/>
              <a:pPr/>
              <a:t>26.07.2019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A0C3665-A559-2C48-B91E-8A1BDC60D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A3D4DD6-1D59-9A42-AC77-42F171FEE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C7D8-23F2-E54C-B3FF-C49E345D212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4763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02A76A-4B9D-FF4C-B8B9-E0F290936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0E566BD-85D4-F142-A732-17E98623B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343BC-B40C-E840-AE0B-F91A10B2FC53}" type="datetimeFigureOut">
              <a:rPr lang="cs-CZ" smtClean="0"/>
              <a:pPr/>
              <a:t>26.07.2019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6B34541-5580-684F-AE63-E07A65294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8CBC469-8E91-D549-8588-CD3A9464D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C7D8-23F2-E54C-B3FF-C49E345D212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3678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1CE8179-D99E-F846-9AFF-3C0573C44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343BC-B40C-E840-AE0B-F91A10B2FC53}" type="datetimeFigureOut">
              <a:rPr lang="cs-CZ" smtClean="0"/>
              <a:pPr/>
              <a:t>26.07.2019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3A9A767-4971-3445-B59A-72EBB5840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F027316-A16C-F245-9F4F-9361287A5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C7D8-23F2-E54C-B3FF-C49E345D212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2320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B4C4A5-8CA7-BA4E-BFB1-AB83AA21B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E021DB3-8EDE-8D46-93EF-A4263720A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40F0B38-EC3D-1F4C-B5D0-886E9219C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9CAB1D0-095C-9345-AEB9-4A0E29139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343BC-B40C-E840-AE0B-F91A10B2FC53}" type="datetimeFigureOut">
              <a:rPr lang="cs-CZ" smtClean="0"/>
              <a:pPr/>
              <a:t>26.07.2019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3181227-02F3-AB4A-9B7E-9F2407120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B0D0D95-5D62-CA48-AEB6-15A58A83D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C7D8-23F2-E54C-B3FF-C49E345D212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1826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DE25B7-1409-4B4A-9A44-334EB24CE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6A87076-9F9E-E143-BF68-A28920244B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93DBB63-B490-B74F-8D90-F0FD417392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AFEA9E0-2465-2B40-861F-96C204BBE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343BC-B40C-E840-AE0B-F91A10B2FC53}" type="datetimeFigureOut">
              <a:rPr lang="cs-CZ" smtClean="0"/>
              <a:pPr/>
              <a:t>26.07.2019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399EF90-170E-4A4A-83D8-9FB7F55DD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4C01CFF-CAAC-384E-8391-6E2AF027F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C7D8-23F2-E54C-B3FF-C49E345D212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8287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A7014BA-EB8C-D043-ABF4-AB0612DA7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D9A963A-68E7-C34A-908D-DB8050E0CC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E7870B7-B33A-2B49-9BFB-09654082A0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8343BC-B40C-E840-AE0B-F91A10B2FC53}" type="datetimeFigureOut">
              <a:rPr lang="cs-CZ" smtClean="0"/>
              <a:pPr/>
              <a:t>26.07.2019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CFB4BE0-5B26-5245-B01D-45A3959984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8EE5111-EB66-C24A-A415-B2B6A92B48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2FC7D8-23F2-E54C-B3FF-C49E345D212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7698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tif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516D1B-5630-0240-BCA0-3AD1751C30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6931" y="1120161"/>
            <a:ext cx="7006855" cy="663253"/>
          </a:xfrm>
        </p:spPr>
        <p:txBody>
          <a:bodyPr>
            <a:noAutofit/>
          </a:bodyPr>
          <a:lstStyle/>
          <a:p>
            <a:pPr algn="l"/>
            <a:r>
              <a:rPr lang="en-GB" sz="4400" b="1" dirty="0">
                <a:solidFill>
                  <a:schemeClr val="accent1">
                    <a:lumMod val="75000"/>
                  </a:schemeClr>
                </a:solidFill>
              </a:rPr>
              <a:t>How to analyse our DNA?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FAFECA0-2D63-D745-81CB-15F8A2C0C4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2683419"/>
            <a:ext cx="9236149" cy="2048070"/>
          </a:xfrm>
        </p:spPr>
        <p:txBody>
          <a:bodyPr>
            <a:normAutofit/>
          </a:bodyPr>
          <a:lstStyle/>
          <a:p>
            <a:pPr algn="l"/>
            <a:r>
              <a:rPr lang="cs-CZ" dirty="0"/>
              <a:t>Barbora </a:t>
            </a:r>
            <a:r>
              <a:rPr lang="cs-CZ" dirty="0" err="1"/>
              <a:t>Miksatkova</a:t>
            </a:r>
            <a:r>
              <a:rPr lang="cs-CZ" dirty="0"/>
              <a:t>	            </a:t>
            </a:r>
            <a:r>
              <a:rPr lang="cs-CZ" dirty="0" err="1"/>
              <a:t>Radina</a:t>
            </a:r>
            <a:r>
              <a:rPr lang="cs-CZ" dirty="0"/>
              <a:t> Nikolova	               Tiberiu </a:t>
            </a:r>
            <a:r>
              <a:rPr lang="cs-CZ" dirty="0" err="1"/>
              <a:t>Dima</a:t>
            </a:r>
            <a:endParaRPr lang="cs-CZ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7BC2B4B-D7A0-8941-BB13-76D01D4CCA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73" t="24458" r="9101" b="27439"/>
          <a:stretch/>
        </p:blipFill>
        <p:spPr>
          <a:xfrm>
            <a:off x="1773404" y="3429000"/>
            <a:ext cx="2114515" cy="66985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3463E18-A236-3E4E-8C9D-8973D2967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0993" y="3200400"/>
            <a:ext cx="1950011" cy="139286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669CAA4-19D6-3543-A9A0-F9205FF42C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2921" y="3133596"/>
            <a:ext cx="1551216" cy="145966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D978681-2551-E842-8251-A42B0F0B94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6389" y="517851"/>
            <a:ext cx="2808680" cy="186787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01002507-0CFE-6B4C-B584-72D6AFD52EE5}"/>
              </a:ext>
            </a:extLst>
          </p:cNvPr>
          <p:cNvSpPr txBox="1"/>
          <p:nvPr/>
        </p:nvSpPr>
        <p:spPr>
          <a:xfrm>
            <a:off x="3320900" y="4844432"/>
            <a:ext cx="555019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>
                <a:solidFill>
                  <a:schemeClr val="accent1">
                    <a:lumMod val="75000"/>
                  </a:schemeClr>
                </a:solidFill>
              </a:rPr>
              <a:t>Supervisors</a:t>
            </a:r>
            <a:r>
              <a:rPr lang="cs-CZ" sz="2000" dirty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  <a:p>
            <a:pPr algn="ctr"/>
            <a:r>
              <a:rPr lang="cs-CZ" sz="2000" dirty="0"/>
              <a:t>Dr. E. </a:t>
            </a:r>
            <a:r>
              <a:rPr lang="cs-CZ" sz="2000" dirty="0" err="1"/>
              <a:t>Kravchenko</a:t>
            </a:r>
            <a:endParaRPr lang="cs-CZ" sz="2000" dirty="0"/>
          </a:p>
          <a:p>
            <a:pPr algn="ctr"/>
            <a:r>
              <a:rPr lang="cs-CZ" sz="2000" dirty="0"/>
              <a:t>A. </a:t>
            </a:r>
            <a:r>
              <a:rPr lang="cs-CZ" sz="2000" dirty="0" err="1"/>
              <a:t>Rusakovich</a:t>
            </a:r>
            <a:r>
              <a:rPr lang="cs-CZ" sz="2000" dirty="0"/>
              <a:t/>
            </a:r>
            <a:br>
              <a:rPr lang="cs-CZ" sz="2000" dirty="0"/>
            </a:br>
            <a:endParaRPr lang="cs-CZ" sz="2000" dirty="0"/>
          </a:p>
          <a:p>
            <a:pPr algn="ctr"/>
            <a:r>
              <a:rPr lang="cs-CZ" dirty="0" err="1"/>
              <a:t>Dzhelepov</a:t>
            </a:r>
            <a:r>
              <a:rPr lang="cs-CZ" dirty="0"/>
              <a:t> </a:t>
            </a:r>
            <a:r>
              <a:rPr lang="cs-CZ" dirty="0" err="1"/>
              <a:t>Laboratory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Nuclear</a:t>
            </a:r>
            <a:r>
              <a:rPr lang="cs-CZ" dirty="0"/>
              <a:t> </a:t>
            </a:r>
            <a:r>
              <a:rPr lang="cs-CZ" dirty="0" err="1"/>
              <a:t>Problems</a:t>
            </a:r>
            <a:r>
              <a:rPr lang="cs-CZ" dirty="0"/>
              <a:t> (DLNP)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90209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2506" y="436555"/>
            <a:ext cx="11098427" cy="949325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</a:rPr>
              <a:t>Cardiovascular 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disease test</a:t>
            </a:r>
            <a:endParaRPr lang="ru-RU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1292225"/>
            <a:ext cx="10944225" cy="2099561"/>
          </a:xfrm>
        </p:spPr>
        <p:txBody>
          <a:bodyPr/>
          <a:lstStyle/>
          <a:p>
            <a:pPr algn="just"/>
            <a:r>
              <a:rPr lang="en-US" dirty="0"/>
              <a:t>Alu – ca. 300 bp length </a:t>
            </a:r>
            <a:r>
              <a:rPr lang="en-US" b="1" dirty="0"/>
              <a:t>S</a:t>
            </a:r>
            <a:r>
              <a:rPr lang="en-US" dirty="0"/>
              <a:t>hort </a:t>
            </a:r>
            <a:r>
              <a:rPr lang="en-US" b="1" dirty="0" err="1"/>
              <a:t>IN</a:t>
            </a:r>
            <a:r>
              <a:rPr lang="en-US" dirty="0" err="1"/>
              <a:t>terspersed</a:t>
            </a:r>
            <a:r>
              <a:rPr lang="en-US" dirty="0"/>
              <a:t> </a:t>
            </a:r>
            <a:r>
              <a:rPr lang="en-US" b="1" dirty="0"/>
              <a:t>E</a:t>
            </a:r>
            <a:r>
              <a:rPr lang="en-US" dirty="0"/>
              <a:t>lement – Alu (</a:t>
            </a:r>
            <a:r>
              <a:rPr lang="en-US" i="1" dirty="0"/>
              <a:t>Arthrobacter luteus</a:t>
            </a:r>
            <a:r>
              <a:rPr lang="en-US" dirty="0"/>
              <a:t> (Alu) restriction endonuclease, approx. 10% of Human Genome = 1 million copies). Notable insertion in chromosome #8 locus TPA-25 (TPA enzyme dissolves blood clots): dimorphic (yes in some, no in other individuals).</a:t>
            </a:r>
            <a:endParaRPr lang="ru-RU" dirty="0"/>
          </a:p>
        </p:txBody>
      </p:sp>
      <p:pic>
        <p:nvPicPr>
          <p:cNvPr id="2053" name="Picture 5" descr="C:\Users\Student's\Desktop\ddd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506" y="4111139"/>
            <a:ext cx="6269031" cy="2409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Student's\Desktop\ddd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7165" y="4234865"/>
            <a:ext cx="3814286" cy="2322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838199" y="3391785"/>
            <a:ext cx="10944225" cy="22517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/>
              <a:t>PCR sequence amplification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2961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832" y="365125"/>
            <a:ext cx="11111591" cy="949325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</a:rPr>
              <a:t>Cardiovascular 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disease test</a:t>
            </a:r>
            <a:endParaRPr lang="ru-RU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1292225"/>
            <a:ext cx="10944225" cy="974725"/>
          </a:xfrm>
        </p:spPr>
        <p:txBody>
          <a:bodyPr/>
          <a:lstStyle/>
          <a:p>
            <a:pPr algn="just"/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ea typeface="Verdana" panose="020B0604030504040204" pitchFamily="34" charset="0"/>
                <a:cs typeface="Helvetica" panose="020B0604020202020204" pitchFamily="34" charset="0"/>
              </a:rPr>
              <a:t>Agarose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ea typeface="Verdana" panose="020B0604030504040204" pitchFamily="34" charset="0"/>
                <a:cs typeface="Helvetica" panose="020B0604020202020204" pitchFamily="34" charset="0"/>
              </a:rPr>
              <a:t> gel electrophoresis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ea typeface="Verdana" panose="020B0604030504040204" pitchFamily="34" charset="0"/>
                <a:cs typeface="Helvetica" panose="020B0604020202020204" pitchFamily="34" charset="0"/>
              </a:rPr>
              <a:t> – separation 412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ea typeface="Verdana" panose="020B0604030504040204" pitchFamily="34" charset="0"/>
                <a:cs typeface="Helvetica" panose="020B0604020202020204" pitchFamily="34" charset="0"/>
              </a:rPr>
              <a:t>bp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ea typeface="Verdana" panose="020B0604030504040204" pitchFamily="34" charset="0"/>
                <a:cs typeface="Helvetica" panose="020B0604020202020204" pitchFamily="34" charset="0"/>
              </a:rPr>
              <a:t> vs. 112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ea typeface="Verdana" panose="020B0604030504040204" pitchFamily="34" charset="0"/>
                <a:cs typeface="Helvetica" panose="020B0604020202020204" pitchFamily="34" charset="0"/>
              </a:rPr>
              <a:t>bp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ea typeface="Verdana" panose="020B0604030504040204" pitchFamily="34" charset="0"/>
                <a:cs typeface="Helvetica" panose="020B0604020202020204" pitchFamily="34" charset="0"/>
              </a:rPr>
              <a:t> fragments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/>
          <a:srcRect l="4544" r="16090"/>
          <a:stretch/>
        </p:blipFill>
        <p:spPr bwMode="auto">
          <a:xfrm>
            <a:off x="6559985" y="2570893"/>
            <a:ext cx="4443412" cy="3921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18"/>
          <p:cNvGrpSpPr/>
          <p:nvPr/>
        </p:nvGrpSpPr>
        <p:grpSpPr>
          <a:xfrm>
            <a:off x="6789262" y="2713451"/>
            <a:ext cx="2678589" cy="3085187"/>
            <a:chOff x="6789263" y="2717321"/>
            <a:chExt cx="2678589" cy="3085187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6789263" y="2717321"/>
              <a:ext cx="201055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ea typeface="Verdana" panose="020B0604030504040204" pitchFamily="34" charset="0"/>
                  <a:cs typeface="Helvetica" panose="020B0604020202020204" pitchFamily="34" charset="0"/>
                </a:rPr>
                <a:t>homozygous</a:t>
              </a:r>
              <a:endParaRPr lang="ru-RU" sz="2800" dirty="0">
                <a:solidFill>
                  <a:schemeClr val="bg1"/>
                </a:solidFill>
              </a:endParaRPr>
            </a:p>
          </p:txBody>
        </p:sp>
        <p:cxnSp>
          <p:nvCxnSpPr>
            <p:cNvPr id="6" name="Прямая со стрелкой 5"/>
            <p:cNvCxnSpPr>
              <a:cxnSpLocks/>
            </p:cNvCxnSpPr>
            <p:nvPr/>
          </p:nvCxnSpPr>
          <p:spPr>
            <a:xfrm flipH="1" flipV="1">
              <a:off x="7491148" y="4990208"/>
              <a:ext cx="1976704" cy="81230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 стрелкой 16"/>
            <p:cNvCxnSpPr/>
            <p:nvPr/>
          </p:nvCxnSpPr>
          <p:spPr>
            <a:xfrm>
              <a:off x="7660257" y="3240541"/>
              <a:ext cx="431320" cy="1598878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Группа 17"/>
          <p:cNvGrpSpPr/>
          <p:nvPr/>
        </p:nvGrpSpPr>
        <p:grpSpPr>
          <a:xfrm>
            <a:off x="8248869" y="4986338"/>
            <a:ext cx="2123402" cy="1246862"/>
            <a:chOff x="8248869" y="4986338"/>
            <a:chExt cx="2123402" cy="124686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8248869" y="5709980"/>
              <a:ext cx="212340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i="1" dirty="0">
                  <a:solidFill>
                    <a:schemeClr val="bg1"/>
                  </a:solidFill>
                  <a:ea typeface="Verdana" panose="020B0604030504040204" pitchFamily="34" charset="0"/>
                  <a:cs typeface="Helvetica" panose="020B0604020202020204" pitchFamily="34" charset="0"/>
                </a:rPr>
                <a:t>heterozygous</a:t>
              </a:r>
              <a:endParaRPr lang="ru-RU" sz="2800" dirty="0">
                <a:solidFill>
                  <a:schemeClr val="bg1"/>
                </a:solidFill>
              </a:endParaRPr>
            </a:p>
          </p:txBody>
        </p:sp>
        <p:cxnSp>
          <p:nvCxnSpPr>
            <p:cNvPr id="14" name="Прямая со стрелкой 13"/>
            <p:cNvCxnSpPr>
              <a:cxnSpLocks/>
            </p:cNvCxnSpPr>
            <p:nvPr/>
          </p:nvCxnSpPr>
          <p:spPr>
            <a:xfrm flipH="1" flipV="1">
              <a:off x="8799813" y="4986338"/>
              <a:ext cx="668040" cy="81617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 стрелкой 19"/>
            <p:cNvCxnSpPr>
              <a:cxnSpLocks/>
            </p:cNvCxnSpPr>
            <p:nvPr/>
          </p:nvCxnSpPr>
          <p:spPr>
            <a:xfrm flipV="1">
              <a:off x="9467851" y="4986338"/>
              <a:ext cx="1" cy="81230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Объект 2"/>
          <p:cNvSpPr txBox="1">
            <a:spLocks/>
          </p:cNvSpPr>
          <p:nvPr/>
        </p:nvSpPr>
        <p:spPr>
          <a:xfrm>
            <a:off x="862013" y="2300285"/>
            <a:ext cx="5272087" cy="41005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ea typeface="Verdana" panose="020B0604030504040204" pitchFamily="34" charset="0"/>
                <a:cs typeface="Helvetica" panose="020B0604020202020204" pitchFamily="34" charset="0"/>
              </a:rPr>
              <a:t>Results</a:t>
            </a:r>
          </a:p>
          <a:p>
            <a:pPr marL="0" indent="0" algn="just">
              <a:buNone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ea typeface="Verdana" panose="020B0604030504040204" pitchFamily="34" charset="0"/>
                <a:cs typeface="Helvetica" panose="020B0604020202020204" pitchFamily="34" charset="0"/>
              </a:rPr>
              <a:t> – homozygous w/out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ea typeface="Verdana" panose="020B0604030504040204" pitchFamily="34" charset="0"/>
                <a:cs typeface="Helvetica" panose="020B0604020202020204" pitchFamily="34" charset="0"/>
              </a:rPr>
              <a:t>Alu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ea typeface="Verdana" panose="020B0604030504040204" pitchFamily="34" charset="0"/>
                <a:cs typeface="Helvetica" panose="020B0604020202020204" pitchFamily="34" charset="0"/>
              </a:rPr>
              <a:t> is of </a:t>
            </a:r>
            <a:r>
              <a:rPr lang="en-US" dirty="0">
                <a:solidFill>
                  <a:srgbClr val="FF0000"/>
                </a:solidFill>
                <a:ea typeface="Verdana" panose="020B0604030504040204" pitchFamily="34" charset="0"/>
                <a:cs typeface="Helvetica" panose="020B0604020202020204" pitchFamily="34" charset="0"/>
              </a:rPr>
              <a:t>high risk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ea typeface="Verdana" panose="020B0604030504040204" pitchFamily="34" charset="0"/>
                <a:cs typeface="Helvetica" panose="020B0604020202020204" pitchFamily="34" charset="0"/>
              </a:rPr>
              <a:t>for cardio-vascular disease</a:t>
            </a:r>
          </a:p>
          <a:p>
            <a:pPr marL="0" indent="0" algn="just">
              <a:buNone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ea typeface="Verdana" panose="020B0604030504040204" pitchFamily="34" charset="0"/>
                <a:cs typeface="Helvetica" panose="020B0604020202020204" pitchFamily="34" charset="0"/>
              </a:rPr>
              <a:t> – heterozygous w/ + w/out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ea typeface="Verdana" panose="020B0604030504040204" pitchFamily="34" charset="0"/>
                <a:cs typeface="Helvetica" panose="020B0604020202020204" pitchFamily="34" charset="0"/>
              </a:rPr>
              <a:t>Alu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ea typeface="Verdana" panose="020B0604030504040204" pitchFamily="34" charset="0"/>
                <a:cs typeface="Helvetica" panose="020B0604020202020204" pitchFamily="34" charset="0"/>
              </a:rPr>
              <a:t> is of</a:t>
            </a:r>
            <a:r>
              <a:rPr lang="en-US" dirty="0">
                <a:solidFill>
                  <a:srgbClr val="002060"/>
                </a:solidFill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en-US" dirty="0">
                <a:solidFill>
                  <a:srgbClr val="FFC000"/>
                </a:solidFill>
                <a:ea typeface="Verdana" panose="020B0604030504040204" pitchFamily="34" charset="0"/>
                <a:cs typeface="Helvetica" panose="020B0604020202020204" pitchFamily="34" charset="0"/>
              </a:rPr>
              <a:t>medium risk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ea typeface="Verdana" panose="020B0604030504040204" pitchFamily="34" charset="0"/>
                <a:cs typeface="Helvetica" panose="020B0604020202020204" pitchFamily="34" charset="0"/>
              </a:rPr>
              <a:t>for cardio-vascular disease</a:t>
            </a:r>
          </a:p>
          <a:p>
            <a:pPr marL="0" indent="0" algn="just">
              <a:buNone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ea typeface="Verdana" panose="020B0604030504040204" pitchFamily="34" charset="0"/>
                <a:cs typeface="Helvetica" panose="020B0604020202020204" pitchFamily="34" charset="0"/>
              </a:rPr>
              <a:t> – homozygous w/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ea typeface="Verdana" panose="020B0604030504040204" pitchFamily="34" charset="0"/>
                <a:cs typeface="Helvetica" panose="020B0604020202020204" pitchFamily="34" charset="0"/>
              </a:rPr>
              <a:t>Alu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ea typeface="Verdana" panose="020B0604030504040204" pitchFamily="34" charset="0"/>
                <a:cs typeface="Helvetica" panose="020B0604020202020204" pitchFamily="34" charset="0"/>
              </a:rPr>
              <a:t> is of</a:t>
            </a:r>
            <a:r>
              <a:rPr lang="en-US" dirty="0">
                <a:solidFill>
                  <a:srgbClr val="002060"/>
                </a:solidFill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en-US" dirty="0">
                <a:solidFill>
                  <a:srgbClr val="008000"/>
                </a:solidFill>
                <a:ea typeface="Verdana" panose="020B0604030504040204" pitchFamily="34" charset="0"/>
                <a:cs typeface="Helvetica" panose="020B0604020202020204" pitchFamily="34" charset="0"/>
              </a:rPr>
              <a:t>low risk</a:t>
            </a:r>
            <a:r>
              <a:rPr lang="en-US" dirty="0">
                <a:solidFill>
                  <a:srgbClr val="002060"/>
                </a:solidFill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ea typeface="Verdana" panose="020B0604030504040204" pitchFamily="34" charset="0"/>
                <a:cs typeface="Helvetica" panose="020B0604020202020204" pitchFamily="34" charset="0"/>
              </a:rPr>
              <a:t>for cardio-vascular disease</a:t>
            </a:r>
          </a:p>
          <a:p>
            <a:pPr marL="0" indent="0" algn="just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924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9325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HIV resistance test</a:t>
            </a:r>
            <a:endParaRPr lang="ru-RU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1292225"/>
            <a:ext cx="7742275" cy="3189049"/>
          </a:xfrm>
        </p:spPr>
        <p:txBody>
          <a:bodyPr>
            <a:normAutofit/>
          </a:bodyPr>
          <a:lstStyle/>
          <a:p>
            <a:pPr algn="just"/>
            <a:r>
              <a:rPr lang="en-US" b="1" dirty="0">
                <a:ea typeface="Verdana" panose="020B0604030504040204" pitchFamily="34" charset="0"/>
                <a:cs typeface="Helvetica" panose="020B0604020202020204" pitchFamily="34" charset="0"/>
              </a:rPr>
              <a:t>CCR5</a:t>
            </a:r>
            <a:r>
              <a:rPr lang="en-US" sz="800" b="1" dirty="0"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en-US" b="1" dirty="0">
                <a:ea typeface="Verdana" panose="020B0604030504040204" pitchFamily="34" charset="0"/>
                <a:cs typeface="Helvetica" panose="020B0604020202020204" pitchFamily="34" charset="0"/>
              </a:rPr>
              <a:t>–</a:t>
            </a:r>
            <a:r>
              <a:rPr lang="en-US" sz="800" b="1" dirty="0"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el-GR" b="1" dirty="0">
                <a:ea typeface="Verdana" panose="020B0604030504040204" pitchFamily="34" charset="0"/>
                <a:cs typeface="Helvetica" panose="020B0604020202020204" pitchFamily="34" charset="0"/>
              </a:rPr>
              <a:t>Δ32</a:t>
            </a:r>
            <a:r>
              <a:rPr lang="en-US" b="1" dirty="0"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en-US" dirty="0">
                <a:ea typeface="Verdana" panose="020B0604030504040204" pitchFamily="34" charset="0"/>
                <a:cs typeface="Helvetica" panose="020B0604020202020204" pitchFamily="34" charset="0"/>
              </a:rPr>
              <a:t>– allele of CCR5 gene (role in </a:t>
            </a:r>
            <a:r>
              <a:rPr lang="en-US" dirty="0" err="1">
                <a:ea typeface="Verdana" panose="020B0604030504040204" pitchFamily="34" charset="0"/>
                <a:cs typeface="Helvetica" panose="020B0604020202020204" pitchFamily="34" charset="0"/>
              </a:rPr>
              <a:t>inflamatory</a:t>
            </a:r>
            <a:r>
              <a:rPr lang="en-US" dirty="0">
                <a:ea typeface="Verdana" panose="020B0604030504040204" pitchFamily="34" charset="0"/>
                <a:cs typeface="Helvetica" panose="020B0604020202020204" pitchFamily="34" charset="0"/>
              </a:rPr>
              <a:t> response to infection), 32 </a:t>
            </a:r>
            <a:r>
              <a:rPr lang="en-US" dirty="0" err="1">
                <a:ea typeface="Verdana" panose="020B0604030504040204" pitchFamily="34" charset="0"/>
                <a:cs typeface="Helvetica" panose="020B0604020202020204" pitchFamily="34" charset="0"/>
              </a:rPr>
              <a:t>bp</a:t>
            </a:r>
            <a:r>
              <a:rPr lang="en-US" dirty="0">
                <a:ea typeface="Verdana" panose="020B0604030504040204" pitchFamily="34" charset="0"/>
                <a:cs typeface="Helvetica" panose="020B0604020202020204" pitchFamily="34" charset="0"/>
              </a:rPr>
              <a:t> deletion introducing premature stop codon in CCR5 locus =&gt; non-functional receptor. … but M-tropic HIV requires functional CCR5.</a:t>
            </a:r>
          </a:p>
          <a:p>
            <a:pPr algn="just"/>
            <a:r>
              <a:rPr lang="en-US" dirty="0">
                <a:ea typeface="Verdana" panose="020B0604030504040204" pitchFamily="34" charset="0"/>
                <a:cs typeface="Helvetica" panose="020B0604020202020204" pitchFamily="34" charset="0"/>
              </a:rPr>
              <a:t> homozygous for CCR5</a:t>
            </a:r>
            <a:r>
              <a:rPr lang="en-US" sz="800" dirty="0"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en-US" dirty="0">
                <a:ea typeface="Verdana" panose="020B0604030504040204" pitchFamily="34" charset="0"/>
                <a:cs typeface="Helvetica" panose="020B0604020202020204" pitchFamily="34" charset="0"/>
              </a:rPr>
              <a:t>–</a:t>
            </a:r>
            <a:r>
              <a:rPr lang="en-US" sz="800" dirty="0"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el-GR" dirty="0">
                <a:ea typeface="Verdana" panose="020B0604030504040204" pitchFamily="34" charset="0"/>
                <a:cs typeface="Helvetica" panose="020B0604020202020204" pitchFamily="34" charset="0"/>
              </a:rPr>
              <a:t>Δ32 </a:t>
            </a:r>
            <a:r>
              <a:rPr lang="en-US" dirty="0">
                <a:ea typeface="Verdana" panose="020B0604030504040204" pitchFamily="34" charset="0"/>
                <a:cs typeface="Helvetica" panose="020B0604020202020204" pitchFamily="34" charset="0"/>
              </a:rPr>
              <a:t>do not express functional CCR5 receptors =&gt; … immune to HIV-1</a:t>
            </a:r>
            <a:endParaRPr lang="ru-RU" dirty="0"/>
          </a:p>
        </p:txBody>
      </p:sp>
      <p:sp>
        <p:nvSpPr>
          <p:cNvPr id="24" name="Объект 2"/>
          <p:cNvSpPr txBox="1">
            <a:spLocks/>
          </p:cNvSpPr>
          <p:nvPr/>
        </p:nvSpPr>
        <p:spPr>
          <a:xfrm>
            <a:off x="862013" y="4742884"/>
            <a:ext cx="7590871" cy="18068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b="1" dirty="0">
                <a:ea typeface="Verdana" panose="020B0604030504040204" pitchFamily="34" charset="0"/>
                <a:cs typeface="Helvetica" panose="020B0604020202020204" pitchFamily="34" charset="0"/>
              </a:rPr>
              <a:t>Results</a:t>
            </a:r>
          </a:p>
          <a:p>
            <a:pPr marL="0" indent="0" algn="just">
              <a:buNone/>
            </a:pPr>
            <a:r>
              <a:rPr lang="en-US" dirty="0">
                <a:ea typeface="Verdana" panose="020B0604030504040204" pitchFamily="34" charset="0"/>
                <a:cs typeface="Helvetica" panose="020B0604020202020204" pitchFamily="34" charset="0"/>
              </a:rPr>
              <a:t> – all individuals displayed a functional CCR5</a:t>
            </a:r>
          </a:p>
          <a:p>
            <a:pPr marL="0" indent="0" algn="just">
              <a:buNone/>
            </a:pPr>
            <a:r>
              <a:rPr lang="en-US" dirty="0">
                <a:ea typeface="Verdana" panose="020B0604030504040204" pitchFamily="34" charset="0"/>
                <a:cs typeface="Helvetica" panose="020B0604020202020204" pitchFamily="34" charset="0"/>
              </a:rPr>
              <a:t>    </a:t>
            </a:r>
            <a:r>
              <a:rPr lang="en-US" dirty="0" err="1">
                <a:ea typeface="Verdana" panose="020B0604030504040204" pitchFamily="34" charset="0"/>
                <a:cs typeface="Helvetica" panose="020B0604020202020204" pitchFamily="34" charset="0"/>
              </a:rPr>
              <a:t>homozygousity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8686800" y="340829"/>
            <a:ext cx="3281824" cy="6098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54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6DAE5C-E406-0A49-948C-9F7636E0D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86732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chemeClr val="accent1">
                    <a:lumMod val="75000"/>
                  </a:schemeClr>
                </a:solidFill>
              </a:rPr>
              <a:t>Real </a:t>
            </a:r>
            <a:r>
              <a:rPr lang="cs-CZ" sz="4000" dirty="0" err="1">
                <a:solidFill>
                  <a:schemeClr val="accent1">
                    <a:lumMod val="75000"/>
                  </a:schemeClr>
                </a:solidFill>
              </a:rPr>
              <a:t>Time</a:t>
            </a:r>
            <a:r>
              <a:rPr lang="cs-CZ" sz="4000" dirty="0">
                <a:solidFill>
                  <a:schemeClr val="accent1">
                    <a:lumMod val="75000"/>
                  </a:schemeClr>
                </a:solidFill>
              </a:rPr>
              <a:t> PCR </a:t>
            </a:r>
            <a:r>
              <a:rPr lang="en-GB" sz="4000" dirty="0">
                <a:solidFill>
                  <a:schemeClr val="accent1">
                    <a:lumMod val="75000"/>
                  </a:schemeClr>
                </a:solidFill>
              </a:rPr>
              <a:t>vs Regular PCR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EE00E92-AAFF-7941-9B86-33DC139421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1858"/>
            <a:ext cx="10515600" cy="4925105"/>
          </a:xfrm>
        </p:spPr>
        <p:txBody>
          <a:bodyPr/>
          <a:lstStyle/>
          <a:p>
            <a:pPr algn="just"/>
            <a:r>
              <a:rPr lang="en-GB" dirty="0"/>
              <a:t>Real Time PCR (or RT-PCR) monitors DNA amplification in real time with the help of binding fluorescence to the DNA strands</a:t>
            </a:r>
          </a:p>
          <a:p>
            <a:pPr algn="just"/>
            <a:r>
              <a:rPr lang="en-GB" dirty="0"/>
              <a:t>RT-PCR can be used to amplify different sequences in the same solution using different fluorescent solutions (</a:t>
            </a:r>
            <a:r>
              <a:rPr lang="en-GB" dirty="0" err="1"/>
              <a:t>i.e</a:t>
            </a:r>
            <a:r>
              <a:rPr lang="en-GB" dirty="0"/>
              <a:t> FAM and </a:t>
            </a:r>
            <a:r>
              <a:rPr lang="en-GB" dirty="0" err="1"/>
              <a:t>Rox</a:t>
            </a:r>
            <a:r>
              <a:rPr lang="en-GB" dirty="0"/>
              <a:t>)</a:t>
            </a:r>
          </a:p>
          <a:p>
            <a:pPr algn="just"/>
            <a:r>
              <a:rPr lang="en-GB" dirty="0"/>
              <a:t>A disadvantage of RT-PCR is that it’s more expensive to operate and buy than traditional PCR, but it’s more precise and requires better quality (concentration) of DNA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C41DDF0-AAEA-7E43-A33E-4668D95B9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0949" y="3972465"/>
            <a:ext cx="5870433" cy="232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67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F0FAF0-BFA7-EE45-8366-6936AF93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3189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chemeClr val="accent1">
                    <a:lumMod val="75000"/>
                  </a:schemeClr>
                </a:solidFill>
              </a:rPr>
              <a:t>Oxytocine test </a:t>
            </a:r>
            <a:r>
              <a:rPr lang="cs-CZ" sz="4000" dirty="0" err="1">
                <a:solidFill>
                  <a:schemeClr val="accent1">
                    <a:lumMod val="75000"/>
                  </a:schemeClr>
                </a:solidFill>
              </a:rPr>
              <a:t>system</a:t>
            </a:r>
            <a:endParaRPr lang="cs-CZ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095C726B-4E1F-9B4C-83B8-1B17373AE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146" y="1292225"/>
            <a:ext cx="5732738" cy="2746375"/>
          </a:xfrm>
        </p:spPr>
        <p:txBody>
          <a:bodyPr>
            <a:normAutofit/>
          </a:bodyPr>
          <a:lstStyle/>
          <a:p>
            <a:pPr algn="just"/>
            <a:r>
              <a:rPr lang="en-US" sz="2400" b="1" dirty="0">
                <a:ea typeface="Verdana" panose="020B0604030504040204" pitchFamily="34" charset="0"/>
                <a:cs typeface="Helvetica" panose="020B0604020202020204" pitchFamily="34" charset="0"/>
              </a:rPr>
              <a:t>OXT</a:t>
            </a:r>
            <a:r>
              <a:rPr lang="en-US" sz="700" b="1" dirty="0"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en-US" sz="2400" b="1" dirty="0">
                <a:ea typeface="Verdana" panose="020B0604030504040204" pitchFamily="34" charset="0"/>
                <a:cs typeface="Helvetica" panose="020B0604020202020204" pitchFamily="34" charset="0"/>
              </a:rPr>
              <a:t>–</a:t>
            </a:r>
            <a:r>
              <a:rPr lang="en-US" sz="700" b="1" dirty="0"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en-US" sz="2400" b="1" dirty="0"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en-US" sz="2400" dirty="0">
                <a:ea typeface="Verdana" panose="020B0604030504040204" pitchFamily="34" charset="0"/>
                <a:cs typeface="Helvetica" panose="020B0604020202020204" pitchFamily="34" charset="0"/>
              </a:rPr>
              <a:t>high level plasma oxytocin =&gt; assoc. w/ enhanced sociality</a:t>
            </a:r>
          </a:p>
          <a:p>
            <a:pPr algn="just"/>
            <a:r>
              <a:rPr lang="en-US" sz="2400" b="1" dirty="0">
                <a:ea typeface="Verdana" panose="020B0604030504040204" pitchFamily="34" charset="0"/>
                <a:cs typeface="Helvetica" panose="020B0604020202020204" pitchFamily="34" charset="0"/>
              </a:rPr>
              <a:t>OXTR </a:t>
            </a:r>
            <a:r>
              <a:rPr lang="en-US" sz="700" b="1" dirty="0"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en-US" sz="2400" b="1" dirty="0">
                <a:ea typeface="Verdana" panose="020B0604030504040204" pitchFamily="34" charset="0"/>
                <a:cs typeface="Helvetica" panose="020B0604020202020204" pitchFamily="34" charset="0"/>
              </a:rPr>
              <a:t>–</a:t>
            </a:r>
            <a:r>
              <a:rPr lang="en-US" sz="700" b="1" dirty="0"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en-US" sz="2400" b="1" dirty="0"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en-US" sz="2400" dirty="0">
                <a:ea typeface="Verdana" panose="020B0604030504040204" pitchFamily="34" charset="0"/>
                <a:cs typeface="Helvetica" panose="020B0604020202020204" pitchFamily="34" charset="0"/>
              </a:rPr>
              <a:t>receptor gene @ 3p25 </a:t>
            </a:r>
            <a:r>
              <a:rPr lang="en-US" sz="2400" dirty="0" err="1" smtClean="0">
                <a:ea typeface="Verdana" panose="020B0604030504040204" pitchFamily="34" charset="0"/>
                <a:cs typeface="Helvetica" panose="020B0604020202020204" pitchFamily="34" charset="0"/>
              </a:rPr>
              <a:t>chrms</a:t>
            </a:r>
            <a:endParaRPr lang="en-US" sz="2400" dirty="0">
              <a:ea typeface="Verdana" panose="020B0604030504040204" pitchFamily="34" charset="0"/>
              <a:cs typeface="Helvetica" panose="020B0604020202020204" pitchFamily="34" charset="0"/>
            </a:endParaRPr>
          </a:p>
          <a:p>
            <a:pPr algn="just"/>
            <a:r>
              <a:rPr lang="en-US" sz="2400" b="1" dirty="0">
                <a:ea typeface="Verdana" panose="020B0604030504040204" pitchFamily="34" charset="0"/>
                <a:cs typeface="Helvetica" panose="020B0604020202020204" pitchFamily="34" charset="0"/>
              </a:rPr>
              <a:t>RT-PCR </a:t>
            </a:r>
            <a:r>
              <a:rPr lang="en-US" sz="700" b="1" dirty="0"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en-US" sz="2400" b="1" dirty="0">
                <a:ea typeface="Verdana" panose="020B0604030504040204" pitchFamily="34" charset="0"/>
                <a:cs typeface="Helvetica" panose="020B0604020202020204" pitchFamily="34" charset="0"/>
              </a:rPr>
              <a:t>–</a:t>
            </a:r>
            <a:r>
              <a:rPr lang="en-US" sz="700" b="1" dirty="0"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en-US" sz="2400" b="1" dirty="0">
                <a:ea typeface="Verdana" panose="020B0604030504040204" pitchFamily="34" charset="0"/>
                <a:cs typeface="Helvetica" panose="020B0604020202020204" pitchFamily="34" charset="0"/>
              </a:rPr>
              <a:t> </a:t>
            </a:r>
            <a:r>
              <a:rPr lang="en-US" sz="2400" dirty="0">
                <a:ea typeface="Verdana" panose="020B0604030504040204" pitchFamily="34" charset="0"/>
                <a:cs typeface="Helvetica" panose="020B0604020202020204" pitchFamily="34" charset="0"/>
              </a:rPr>
              <a:t>analysis of fluorescent genes </a:t>
            </a:r>
            <a:r>
              <a:rPr lang="en-US" sz="2400" dirty="0" err="1">
                <a:ea typeface="Verdana" panose="020B0604030504040204" pitchFamily="34" charset="0"/>
                <a:cs typeface="Helvetica" panose="020B0604020202020204" pitchFamily="34" charset="0"/>
              </a:rPr>
              <a:t>embeded</a:t>
            </a:r>
            <a:r>
              <a:rPr lang="en-US" sz="2400" dirty="0">
                <a:ea typeface="Verdana" panose="020B0604030504040204" pitchFamily="34" charset="0"/>
                <a:cs typeface="Helvetica" panose="020B0604020202020204" pitchFamily="34" charset="0"/>
              </a:rPr>
              <a:t> to </a:t>
            </a:r>
            <a:r>
              <a:rPr lang="en-US" sz="2400" dirty="0" err="1">
                <a:ea typeface="Verdana" panose="020B0604030504040204" pitchFamily="34" charset="0"/>
                <a:cs typeface="Helvetica" panose="020B0604020202020204" pitchFamily="34" charset="0"/>
              </a:rPr>
              <a:t>evidentiate</a:t>
            </a:r>
            <a:r>
              <a:rPr lang="en-US" sz="2400" dirty="0">
                <a:ea typeface="Verdana" panose="020B0604030504040204" pitchFamily="34" charset="0"/>
                <a:cs typeface="Helvetica" panose="020B0604020202020204" pitchFamily="34" charset="0"/>
              </a:rPr>
              <a:t> the A / G allele presence</a:t>
            </a:r>
            <a:endParaRPr lang="ru-RU" sz="2400" dirty="0"/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86C3D812-0328-5B4C-8502-3327DA23B87F}"/>
              </a:ext>
            </a:extLst>
          </p:cNvPr>
          <p:cNvSpPr txBox="1">
            <a:spLocks/>
          </p:cNvSpPr>
          <p:nvPr/>
        </p:nvSpPr>
        <p:spPr>
          <a:xfrm>
            <a:off x="468191" y="4341376"/>
            <a:ext cx="11485941" cy="19449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400" b="1" dirty="0">
                <a:ea typeface="Verdana" panose="020B0604030504040204" pitchFamily="34" charset="0"/>
                <a:cs typeface="Helvetica" panose="020B0604020202020204" pitchFamily="34" charset="0"/>
              </a:rPr>
              <a:t>Results</a:t>
            </a:r>
          </a:p>
          <a:p>
            <a:pPr marL="0" indent="0" algn="just">
              <a:buNone/>
            </a:pPr>
            <a:r>
              <a:rPr lang="en-US" sz="2400" dirty="0">
                <a:ea typeface="Verdana" panose="020B0604030504040204" pitchFamily="34" charset="0"/>
                <a:cs typeface="Helvetica" panose="020B0604020202020204" pitchFamily="34" charset="0"/>
              </a:rPr>
              <a:t> – the observed split in RT-PCR reproduction of the samples indicates the </a:t>
            </a:r>
            <a:r>
              <a:rPr lang="en-US" sz="2400" dirty="0" err="1">
                <a:ea typeface="Verdana" panose="020B0604030504040204" pitchFamily="34" charset="0"/>
                <a:cs typeface="Helvetica" panose="020B0604020202020204" pitchFamily="34" charset="0"/>
              </a:rPr>
              <a:t>heterozygousity</a:t>
            </a:r>
            <a:r>
              <a:rPr lang="en-US" sz="2400" dirty="0">
                <a:ea typeface="Verdana" panose="020B0604030504040204" pitchFamily="34" charset="0"/>
                <a:cs typeface="Helvetica" panose="020B0604020202020204" pitchFamily="34" charset="0"/>
              </a:rPr>
              <a:t> of the individual =&gt; … presence of both A / G alleles, denoting an ambivalent personality, both inner / outer-oriented</a:t>
            </a:r>
            <a:r>
              <a:rPr lang="en-US" dirty="0">
                <a:solidFill>
                  <a:srgbClr val="002060"/>
                </a:solidFill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.</a:t>
            </a:r>
            <a:endParaRPr lang="ru-RU" dirty="0"/>
          </a:p>
        </p:txBody>
      </p:sp>
      <p:pic>
        <p:nvPicPr>
          <p:cNvPr id="11" name="Picture 3" descr="C:\Users\Student's\Desktop\IMG_20190719_105056.jpg">
            <a:extLst>
              <a:ext uri="{FF2B5EF4-FFF2-40B4-BE49-F238E27FC236}">
                <a16:creationId xmlns:a16="http://schemas.microsoft.com/office/drawing/2014/main" id="{9287F08A-D472-3546-BDFE-FEA36CC47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738" y="321015"/>
            <a:ext cx="4957005" cy="402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Группа 14">
            <a:extLst>
              <a:ext uri="{FF2B5EF4-FFF2-40B4-BE49-F238E27FC236}">
                <a16:creationId xmlns:a16="http://schemas.microsoft.com/office/drawing/2014/main" id="{1B53E9BC-606F-D34B-941F-4862B06BCA3E}"/>
              </a:ext>
            </a:extLst>
          </p:cNvPr>
          <p:cNvGrpSpPr/>
          <p:nvPr/>
        </p:nvGrpSpPr>
        <p:grpSpPr>
          <a:xfrm>
            <a:off x="7669906" y="1932317"/>
            <a:ext cx="2742178" cy="1305158"/>
            <a:chOff x="7498577" y="2119423"/>
            <a:chExt cx="2931959" cy="1495647"/>
          </a:xfrm>
        </p:grpSpPr>
        <p:sp>
          <p:nvSpPr>
            <p:cNvPr id="13" name="Прямоугольник 19">
              <a:extLst>
                <a:ext uri="{FF2B5EF4-FFF2-40B4-BE49-F238E27FC236}">
                  <a16:creationId xmlns:a16="http://schemas.microsoft.com/office/drawing/2014/main" id="{34A7B6C5-F1F1-574F-BFA1-4E228A50D6C6}"/>
                </a:ext>
              </a:extLst>
            </p:cNvPr>
            <p:cNvSpPr/>
            <p:nvPr/>
          </p:nvSpPr>
          <p:spPr>
            <a:xfrm>
              <a:off x="7498577" y="2168267"/>
              <a:ext cx="212340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  <a:ea typeface="Verdana" panose="020B0604030504040204" pitchFamily="34" charset="0"/>
                  <a:cs typeface="Helvetica" panose="020B0604020202020204" pitchFamily="34" charset="0"/>
                </a:rPr>
                <a:t>heterozygous</a:t>
              </a:r>
              <a:endParaRPr lang="ru-RU" sz="28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14" name="Прямая со стрелкой 21">
              <a:extLst>
                <a:ext uri="{FF2B5EF4-FFF2-40B4-BE49-F238E27FC236}">
                  <a16:creationId xmlns:a16="http://schemas.microsoft.com/office/drawing/2014/main" id="{543A14BB-89FC-2D4E-BE55-CD982AEFD3C5}"/>
                </a:ext>
              </a:extLst>
            </p:cNvPr>
            <p:cNvCxnSpPr/>
            <p:nvPr/>
          </p:nvCxnSpPr>
          <p:spPr>
            <a:xfrm flipV="1">
              <a:off x="9856381" y="2119423"/>
              <a:ext cx="574155" cy="31045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 стрелкой 22">
              <a:extLst>
                <a:ext uri="{FF2B5EF4-FFF2-40B4-BE49-F238E27FC236}">
                  <a16:creationId xmlns:a16="http://schemas.microsoft.com/office/drawing/2014/main" id="{8EAE3F18-21BC-2645-A17F-E004EC20ED52}"/>
                </a:ext>
              </a:extLst>
            </p:cNvPr>
            <p:cNvCxnSpPr/>
            <p:nvPr/>
          </p:nvCxnSpPr>
          <p:spPr>
            <a:xfrm>
              <a:off x="9856381" y="2429877"/>
              <a:ext cx="499728" cy="118519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005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45ED3F-D6AE-724D-ADC6-9FF41CA31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9389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chemeClr val="accent1">
                    <a:lumMod val="75000"/>
                  </a:schemeClr>
                </a:solidFill>
              </a:rPr>
              <a:t>Allergy test system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AD58D4F-414C-5342-9C01-2C98D460D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4514"/>
            <a:ext cx="10515600" cy="4892449"/>
          </a:xfrm>
        </p:spPr>
        <p:txBody>
          <a:bodyPr>
            <a:normAutofit/>
          </a:bodyPr>
          <a:lstStyle/>
          <a:p>
            <a:r>
              <a:rPr lang="en-GB" sz="2400" dirty="0"/>
              <a:t>shows if a person is likely to have an allergy and to be resistant to parasitic diseases at the same time</a:t>
            </a:r>
          </a:p>
          <a:p>
            <a:r>
              <a:rPr lang="en-GB" sz="2400" dirty="0" err="1"/>
              <a:t>IgE</a:t>
            </a:r>
            <a:r>
              <a:rPr lang="en-GB" sz="2400" dirty="0"/>
              <a:t> plays important role in the development of allergies and other diseases</a:t>
            </a:r>
          </a:p>
          <a:p>
            <a:endParaRPr lang="en-GB" sz="2400" dirty="0"/>
          </a:p>
        </p:txBody>
      </p:sp>
      <p:pic>
        <p:nvPicPr>
          <p:cNvPr id="5" name="Obrázek 4" descr="Obsah obrázku text, mapa&#10;&#10;Popis byl vytvořen automaticky">
            <a:extLst>
              <a:ext uri="{FF2B5EF4-FFF2-40B4-BE49-F238E27FC236}">
                <a16:creationId xmlns:a16="http://schemas.microsoft.com/office/drawing/2014/main" id="{CC546F3A-E7FB-974D-9611-6753C20734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047427"/>
            <a:ext cx="4971283" cy="2942771"/>
          </a:xfrm>
          <a:prstGeom prst="rect">
            <a:avLst/>
          </a:prstGeom>
        </p:spPr>
      </p:pic>
      <p:pic>
        <p:nvPicPr>
          <p:cNvPr id="7" name="Obrázek 6" descr="Obsah obrázku snímek obrazovky, mapa&#10;&#10;Popis byl vytvořen automaticky">
            <a:extLst>
              <a:ext uri="{FF2B5EF4-FFF2-40B4-BE49-F238E27FC236}">
                <a16:creationId xmlns:a16="http://schemas.microsoft.com/office/drawing/2014/main" id="{FB53F6BF-70AC-9C40-9DD0-C41C9DECF4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2742" y="2630601"/>
            <a:ext cx="5381058" cy="3776424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F6B4F6D0-9D01-8041-A35E-BCB6A5412C9D}"/>
              </a:ext>
            </a:extLst>
          </p:cNvPr>
          <p:cNvSpPr txBox="1"/>
          <p:nvPr/>
        </p:nvSpPr>
        <p:spPr>
          <a:xfrm>
            <a:off x="6727372" y="4195646"/>
            <a:ext cx="1719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homozygous</a:t>
            </a:r>
          </a:p>
          <a:p>
            <a:r>
              <a:rPr lang="en-GB" dirty="0"/>
              <a:t>high allergy risk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6F421C08-FDC7-DA41-8D78-96E8CCB3B5D7}"/>
              </a:ext>
            </a:extLst>
          </p:cNvPr>
          <p:cNvSpPr txBox="1"/>
          <p:nvPr/>
        </p:nvSpPr>
        <p:spPr>
          <a:xfrm>
            <a:off x="8946315" y="3265714"/>
            <a:ext cx="21566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heterozygous</a:t>
            </a:r>
          </a:p>
          <a:p>
            <a:r>
              <a:rPr lang="en-GB" dirty="0" smtClean="0"/>
              <a:t>moderate </a:t>
            </a:r>
            <a:r>
              <a:rPr lang="en-GB" dirty="0"/>
              <a:t>allergy risk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A2434D2C-CC44-0D42-BB3B-88274FB8C299}"/>
              </a:ext>
            </a:extLst>
          </p:cNvPr>
          <p:cNvSpPr txBox="1"/>
          <p:nvPr/>
        </p:nvSpPr>
        <p:spPr>
          <a:xfrm>
            <a:off x="6737174" y="5388820"/>
            <a:ext cx="850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control</a:t>
            </a:r>
          </a:p>
        </p:txBody>
      </p:sp>
    </p:spTree>
    <p:extLst>
      <p:ext uri="{BB962C8B-B14F-4D97-AF65-F5344CB8AC3E}">
        <p14:creationId xmlns:p14="http://schemas.microsoft.com/office/powerpoint/2010/main" val="339733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887DB1-585A-E44B-83EF-180E76F39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1523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chemeClr val="accent1">
                    <a:lumMod val="75000"/>
                  </a:schemeClr>
                </a:solidFill>
              </a:rPr>
              <a:t>Mitochondrial DNA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84ABA0E-8D88-8845-8204-E6CC877F3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/>
          <a:lstStyle/>
          <a:p>
            <a:r>
              <a:rPr lang="en-GB" dirty="0" err="1" smtClean="0"/>
              <a:t>mtDNA</a:t>
            </a:r>
            <a:r>
              <a:rPr lang="en-GB" dirty="0" smtClean="0"/>
              <a:t> </a:t>
            </a:r>
            <a:r>
              <a:rPr lang="en-GB" dirty="0"/>
              <a:t>can </a:t>
            </a:r>
            <a:r>
              <a:rPr lang="en-GB" dirty="0" smtClean="0"/>
              <a:t>be used for determination of </a:t>
            </a:r>
            <a:r>
              <a:rPr lang="en-GB" dirty="0"/>
              <a:t>person's place of origin</a:t>
            </a:r>
          </a:p>
          <a:p>
            <a:endParaRPr lang="en-GB" dirty="0"/>
          </a:p>
        </p:txBody>
      </p:sp>
      <p:pic>
        <p:nvPicPr>
          <p:cNvPr id="5" name="Obrázek 4" descr="Obsah obrázku text, mapa&#10;&#10;Popis byl vytvořen automaticky">
            <a:extLst>
              <a:ext uri="{FF2B5EF4-FFF2-40B4-BE49-F238E27FC236}">
                <a16:creationId xmlns:a16="http://schemas.microsoft.com/office/drawing/2014/main" id="{C1F4F6FF-8832-2848-829F-7F7BD19F1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019" y="1857343"/>
            <a:ext cx="8760197" cy="4238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26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0E9E12-9859-274D-94AD-B2920EB29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77900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chemeClr val="accent1">
                    <a:lumMod val="75000"/>
                  </a:schemeClr>
                </a:solidFill>
              </a:rPr>
              <a:t>DNA Sequencing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A207871-A439-344D-97AE-4F03A53543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43026"/>
            <a:ext cx="10775731" cy="4740274"/>
          </a:xfrm>
        </p:spPr>
        <p:txBody>
          <a:bodyPr>
            <a:normAutofit/>
          </a:bodyPr>
          <a:lstStyle/>
          <a:p>
            <a:r>
              <a:rPr lang="en-GB" sz="2000" dirty="0"/>
              <a:t>determining the order of nucleotides (A T C G) in DNA</a:t>
            </a:r>
          </a:p>
          <a:p>
            <a:r>
              <a:rPr lang="en-GB" sz="2000" dirty="0"/>
              <a:t>knowing of the sequence is important in biological research, biotechnology, medical diagnostics, etc.</a:t>
            </a:r>
          </a:p>
          <a:p>
            <a:pPr marL="0" indent="0">
              <a:buNone/>
            </a:pPr>
            <a:r>
              <a:rPr lang="en-GB" sz="32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Sanger sequencing</a:t>
            </a:r>
          </a:p>
          <a:p>
            <a:pPr marL="0" indent="0">
              <a:buNone/>
            </a:pPr>
            <a:endParaRPr lang="en-GB" sz="32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endParaRPr lang="cs-CZ" sz="24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3773D9EF-4F83-D44B-A812-B78D6C373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8" y="2813634"/>
            <a:ext cx="5780691" cy="3679240"/>
          </a:xfrm>
          <a:prstGeom prst="rect">
            <a:avLst/>
          </a:prstGeom>
        </p:spPr>
      </p:pic>
      <p:pic>
        <p:nvPicPr>
          <p:cNvPr id="11" name="Obrázek 10" descr="Obsah obrázku tiskárna, elektronika, auto, vsedě&#10;&#10;Popis byl vytvořen automaticky">
            <a:extLst>
              <a:ext uri="{FF2B5EF4-FFF2-40B4-BE49-F238E27FC236}">
                <a16:creationId xmlns:a16="http://schemas.microsoft.com/office/drawing/2014/main" id="{3FAEA644-A5FA-F34E-BE1B-1A92F88FF4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5201" y="2813634"/>
            <a:ext cx="4358729" cy="326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16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5F119B-F3B2-4D43-BCC6-AF8A71E24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4256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chemeClr val="accent1">
                    <a:lumMod val="75000"/>
                  </a:schemeClr>
                </a:solidFill>
              </a:rPr>
              <a:t>Sequencing results</a:t>
            </a:r>
          </a:p>
        </p:txBody>
      </p:sp>
      <p:pic>
        <p:nvPicPr>
          <p:cNvPr id="5" name="Zástupný obsah 4" descr="Obsah obrázku psací potřeby, papírnictví, interiér, tužka&#10;&#10;Popis byl vytvořen automaticky">
            <a:extLst>
              <a:ext uri="{FF2B5EF4-FFF2-40B4-BE49-F238E27FC236}">
                <a16:creationId xmlns:a16="http://schemas.microsoft.com/office/drawing/2014/main" id="{44B5CB31-E62D-144C-9AFF-EFAB5B944E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1579" y="1522710"/>
            <a:ext cx="4414087" cy="33105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0E8DDEC-7F92-D74E-A4A0-0007C031A6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2685" y="762949"/>
            <a:ext cx="4833257" cy="1519524"/>
          </a:xfrm>
          <a:prstGeom prst="rect">
            <a:avLst/>
          </a:prstGeom>
        </p:spPr>
      </p:pic>
      <p:sp>
        <p:nvSpPr>
          <p:cNvPr id="7" name="Šipka vpravo 6">
            <a:extLst>
              <a:ext uri="{FF2B5EF4-FFF2-40B4-BE49-F238E27FC236}">
                <a16:creationId xmlns:a16="http://schemas.microsoft.com/office/drawing/2014/main" id="{B1059FB1-E15F-D249-85C9-45A9B0275150}"/>
              </a:ext>
            </a:extLst>
          </p:cNvPr>
          <p:cNvSpPr/>
          <p:nvPr/>
        </p:nvSpPr>
        <p:spPr>
          <a:xfrm rot="20012961">
            <a:off x="5206635" y="2051036"/>
            <a:ext cx="1195080" cy="3359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B9A503E-150B-4046-BA9C-93420A5A26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5267" y="3248473"/>
            <a:ext cx="5357036" cy="3244402"/>
          </a:xfrm>
          <a:prstGeom prst="rect">
            <a:avLst/>
          </a:prstGeom>
        </p:spPr>
      </p:pic>
      <p:sp>
        <p:nvSpPr>
          <p:cNvPr id="9" name="Šipka dolů 8">
            <a:extLst>
              <a:ext uri="{FF2B5EF4-FFF2-40B4-BE49-F238E27FC236}">
                <a16:creationId xmlns:a16="http://schemas.microsoft.com/office/drawing/2014/main" id="{B615F60A-A178-5749-AAB3-69C25148F0B8}"/>
              </a:ext>
            </a:extLst>
          </p:cNvPr>
          <p:cNvSpPr/>
          <p:nvPr/>
        </p:nvSpPr>
        <p:spPr>
          <a:xfrm>
            <a:off x="9775371" y="2192702"/>
            <a:ext cx="315686" cy="8624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72AA7360-F88E-9943-8AE9-9E44B5D2863D}"/>
              </a:ext>
            </a:extLst>
          </p:cNvPr>
          <p:cNvSpPr txBox="1"/>
          <p:nvPr/>
        </p:nvSpPr>
        <p:spPr>
          <a:xfrm>
            <a:off x="7609115" y="2501146"/>
            <a:ext cx="1940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www.mitomap.org</a:t>
            </a:r>
            <a:endParaRPr lang="en-GB" dirty="0"/>
          </a:p>
        </p:txBody>
      </p:sp>
      <p:sp>
        <p:nvSpPr>
          <p:cNvPr id="11" name="Šipka vlevo 10">
            <a:extLst>
              <a:ext uri="{FF2B5EF4-FFF2-40B4-BE49-F238E27FC236}">
                <a16:creationId xmlns:a16="http://schemas.microsoft.com/office/drawing/2014/main" id="{9F6348A2-56A9-F646-AF85-9AC200ECEBF5}"/>
              </a:ext>
            </a:extLst>
          </p:cNvPr>
          <p:cNvSpPr/>
          <p:nvPr/>
        </p:nvSpPr>
        <p:spPr>
          <a:xfrm>
            <a:off x="4789065" y="5335290"/>
            <a:ext cx="1153886" cy="35922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FBC9A2AE-F032-9F4C-A63E-E8DD10AE15A3}"/>
              </a:ext>
            </a:extLst>
          </p:cNvPr>
          <p:cNvSpPr txBox="1"/>
          <p:nvPr/>
        </p:nvSpPr>
        <p:spPr>
          <a:xfrm>
            <a:off x="909848" y="5335290"/>
            <a:ext cx="3555460" cy="369332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/>
              <a:t>you can determine your haplogroup</a:t>
            </a:r>
          </a:p>
        </p:txBody>
      </p:sp>
    </p:spTree>
    <p:extLst>
      <p:ext uri="{BB962C8B-B14F-4D97-AF65-F5344CB8AC3E}">
        <p14:creationId xmlns:p14="http://schemas.microsoft.com/office/powerpoint/2010/main" val="11528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435224"/>
            <a:ext cx="10515600" cy="864940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Thank you for your attention!</a:t>
            </a:r>
          </a:p>
        </p:txBody>
      </p:sp>
      <p:pic>
        <p:nvPicPr>
          <p:cNvPr id="3" name="Obrázek 2" descr="Obsah obrázku patro, osoba, interiér, budova&#10;&#10;Popis byl vytvořen automaticky">
            <a:extLst>
              <a:ext uri="{FF2B5EF4-FFF2-40B4-BE49-F238E27FC236}">
                <a16:creationId xmlns:a16="http://schemas.microsoft.com/office/drawing/2014/main" id="{5849047C-7211-8A4D-9EF6-197053BFB6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83" t="14542" r="19242"/>
          <a:stretch/>
        </p:blipFill>
        <p:spPr>
          <a:xfrm>
            <a:off x="3252413" y="1455066"/>
            <a:ext cx="5687173" cy="49677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82F0AB-F5DD-4E48-A1FC-F4E6143F9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Aims of the project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65A686B-747A-8A4B-9BF4-55FEEEDE2E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analysis of human DNA using PCR and RT-PCR</a:t>
            </a:r>
          </a:p>
          <a:p>
            <a:r>
              <a:rPr lang="en-GB" dirty="0"/>
              <a:t>determination of disease and allergy predispositions</a:t>
            </a:r>
          </a:p>
          <a:p>
            <a:r>
              <a:rPr lang="en-GB" dirty="0"/>
              <a:t>determination of mitochondrial DNA sequence</a:t>
            </a:r>
          </a:p>
        </p:txBody>
      </p:sp>
    </p:spTree>
    <p:extLst>
      <p:ext uri="{BB962C8B-B14F-4D97-AF65-F5344CB8AC3E}">
        <p14:creationId xmlns:p14="http://schemas.microsoft.com/office/powerpoint/2010/main" val="333917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F49855E6-EBFE-294A-BE57-9F461DB7C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8022" y="3999506"/>
            <a:ext cx="3841670" cy="2448123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5C6742C-6308-7A4E-A76C-7BF8141AA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820737"/>
            <a:ext cx="5120114" cy="1237181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DNA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9D738A1-AB90-7542-B253-C312D83AC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351940" cy="3462228"/>
          </a:xfrm>
        </p:spPr>
        <p:txBody>
          <a:bodyPr>
            <a:normAutofit/>
          </a:bodyPr>
          <a:lstStyle/>
          <a:p>
            <a:r>
              <a:rPr lang="en-GB" sz="2000" dirty="0"/>
              <a:t>deoxyribonucleic acid</a:t>
            </a:r>
          </a:p>
          <a:p>
            <a:r>
              <a:rPr lang="en-GB" sz="2000" dirty="0"/>
              <a:t>carrier of genetic information</a:t>
            </a:r>
          </a:p>
          <a:p>
            <a:r>
              <a:rPr lang="en-GB" sz="2000" dirty="0"/>
              <a:t>the structure was identified by Watson and Crick in 1953</a:t>
            </a:r>
          </a:p>
          <a:p>
            <a:pPr lvl="1">
              <a:buFont typeface="Wingdings" pitchFamily="2" charset="2"/>
              <a:buChar char="Ø"/>
            </a:pPr>
            <a:r>
              <a:rPr lang="en-GB" sz="2000" dirty="0"/>
              <a:t> double helix</a:t>
            </a:r>
          </a:p>
          <a:p>
            <a:pPr lvl="1">
              <a:buFont typeface="Wingdings" pitchFamily="2" charset="2"/>
              <a:buChar char="Ø"/>
            </a:pPr>
            <a:r>
              <a:rPr lang="en-GB" sz="2000" dirty="0"/>
              <a:t> A, C, G, T</a:t>
            </a:r>
          </a:p>
          <a:p>
            <a:endParaRPr lang="en-GB" dirty="0"/>
          </a:p>
          <a:p>
            <a:pPr marL="457200" lvl="1" indent="0">
              <a:buNone/>
            </a:pPr>
            <a:endParaRPr lang="en-GB" sz="2000" dirty="0"/>
          </a:p>
          <a:p>
            <a:endParaRPr lang="cs-CZ" sz="1800" dirty="0"/>
          </a:p>
        </p:txBody>
      </p:sp>
      <p:pic>
        <p:nvPicPr>
          <p:cNvPr id="4" name="Obrázek 3" descr="Obsah obrázku stůl, vsedě&#10;&#10;Popis byl vytvořen automaticky">
            <a:extLst>
              <a:ext uri="{FF2B5EF4-FFF2-40B4-BE49-F238E27FC236}">
                <a16:creationId xmlns:a16="http://schemas.microsoft.com/office/drawing/2014/main" id="{9E6628D9-A6F9-F64C-BEC5-CFC92BA54C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30" r="23389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9915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DNA isolation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1895475"/>
            <a:ext cx="10515600" cy="4148138"/>
          </a:xfrm>
        </p:spPr>
        <p:txBody>
          <a:bodyPr/>
          <a:lstStyle/>
          <a:p>
            <a:pPr marL="342900" lvl="1" indent="-342900">
              <a:spcBef>
                <a:spcPts val="1000"/>
              </a:spcBef>
            </a:pPr>
            <a:r>
              <a:rPr lang="en-US" dirty="0"/>
              <a:t>DNA isolation from buccal epithelium</a:t>
            </a:r>
          </a:p>
          <a:p>
            <a:endParaRPr lang="en-GB" dirty="0"/>
          </a:p>
        </p:txBody>
      </p:sp>
      <p:pic>
        <p:nvPicPr>
          <p:cNvPr id="4099" name="Picture 3" descr="C:\Users\User\Desktop\Oil-Pulling.jpg"/>
          <p:cNvPicPr>
            <a:picLocks noChangeAspect="1" noChangeArrowheads="1"/>
          </p:cNvPicPr>
          <p:nvPr/>
        </p:nvPicPr>
        <p:blipFill>
          <a:blip r:embed="rId2"/>
          <a:srcRect l="10813" r="11822" b="20990"/>
          <a:stretch>
            <a:fillRect/>
          </a:stretch>
        </p:blipFill>
        <p:spPr bwMode="auto">
          <a:xfrm>
            <a:off x="1076325" y="2988469"/>
            <a:ext cx="3599244" cy="2069305"/>
          </a:xfrm>
          <a:prstGeom prst="rect">
            <a:avLst/>
          </a:prstGeom>
          <a:noFill/>
        </p:spPr>
      </p:pic>
      <p:sp>
        <p:nvSpPr>
          <p:cNvPr id="7" name="Стрелка вправо 6"/>
          <p:cNvSpPr/>
          <p:nvPr/>
        </p:nvSpPr>
        <p:spPr>
          <a:xfrm>
            <a:off x="5230966" y="3970499"/>
            <a:ext cx="303059" cy="182878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02" name="Picture 6" descr="C:\Users\User\Desktop\tube-dna-proteins-bound.svg.hi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6389022" y="2805113"/>
            <a:ext cx="773601" cy="2462212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8810536" y="3769547"/>
            <a:ext cx="895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PCR</a:t>
            </a:r>
            <a:endParaRPr lang="en-GB" sz="3200" dirty="0"/>
          </a:p>
        </p:txBody>
      </p:sp>
      <p:sp>
        <p:nvSpPr>
          <p:cNvPr id="4" name="Šipka vpravo 3">
            <a:extLst>
              <a:ext uri="{FF2B5EF4-FFF2-40B4-BE49-F238E27FC236}">
                <a16:creationId xmlns:a16="http://schemas.microsoft.com/office/drawing/2014/main" id="{2615653E-DB3A-6644-9646-E580A091B265}"/>
              </a:ext>
            </a:extLst>
          </p:cNvPr>
          <p:cNvSpPr/>
          <p:nvPr/>
        </p:nvSpPr>
        <p:spPr>
          <a:xfrm>
            <a:off x="5067700" y="3868177"/>
            <a:ext cx="977463" cy="3875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Šipka vpravo 9">
            <a:extLst>
              <a:ext uri="{FF2B5EF4-FFF2-40B4-BE49-F238E27FC236}">
                <a16:creationId xmlns:a16="http://schemas.microsoft.com/office/drawing/2014/main" id="{76E08911-CB00-ED41-A93C-32CC0379046C}"/>
              </a:ext>
            </a:extLst>
          </p:cNvPr>
          <p:cNvSpPr/>
          <p:nvPr/>
        </p:nvSpPr>
        <p:spPr>
          <a:xfrm>
            <a:off x="7506482" y="3868176"/>
            <a:ext cx="977463" cy="3875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97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D6C129-4E4C-BD48-BC6F-FDDD7DC22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PCR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2881ED6-5F67-1348-8152-789AC30DCF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r>
              <a:rPr lang="en-US" dirty="0"/>
              <a:t>polymerase chain reaction</a:t>
            </a:r>
            <a:endParaRPr lang="ru-RU" dirty="0"/>
          </a:p>
          <a:p>
            <a:r>
              <a:rPr lang="cs-CZ" dirty="0"/>
              <a:t>rapid </a:t>
            </a:r>
            <a:r>
              <a:rPr lang="en-GB" dirty="0"/>
              <a:t>method for DNA amplification</a:t>
            </a:r>
          </a:p>
          <a:p>
            <a:r>
              <a:rPr lang="cs-CZ" dirty="0" err="1"/>
              <a:t>creates</a:t>
            </a:r>
            <a:r>
              <a:rPr lang="cs-CZ" dirty="0"/>
              <a:t> up to 1 billion copies of DNA target</a:t>
            </a:r>
            <a:r>
              <a:rPr lang="en-US" dirty="0"/>
              <a:t> </a:t>
            </a:r>
          </a:p>
          <a:p>
            <a:pPr>
              <a:buNone/>
            </a:pPr>
            <a:r>
              <a:rPr lang="en-US" dirty="0"/>
              <a:t>   </a:t>
            </a:r>
            <a:r>
              <a:rPr lang="cs-CZ" dirty="0"/>
              <a:t>segment</a:t>
            </a:r>
            <a:r>
              <a:rPr lang="en-US" dirty="0"/>
              <a:t> for 30 cycles</a:t>
            </a:r>
            <a:endParaRPr lang="cs-CZ" dirty="0"/>
          </a:p>
          <a:p>
            <a:pPr>
              <a:buNone/>
            </a:pPr>
            <a:endParaRPr lang="cs-CZ" dirty="0"/>
          </a:p>
        </p:txBody>
      </p:sp>
      <p:pic>
        <p:nvPicPr>
          <p:cNvPr id="1026" name="Picture 2" descr="C:\Users\User\Desktop\MB_PCR_components.png"/>
          <p:cNvPicPr>
            <a:picLocks noChangeAspect="1" noChangeArrowheads="1"/>
          </p:cNvPicPr>
          <p:nvPr/>
        </p:nvPicPr>
        <p:blipFill>
          <a:blip r:embed="rId2"/>
          <a:srcRect l="54392"/>
          <a:stretch>
            <a:fillRect/>
          </a:stretch>
        </p:blipFill>
        <p:spPr bwMode="auto">
          <a:xfrm>
            <a:off x="8297781" y="365125"/>
            <a:ext cx="3894219" cy="6207125"/>
          </a:xfrm>
          <a:prstGeom prst="rect">
            <a:avLst/>
          </a:prstGeom>
          <a:noFill/>
        </p:spPr>
      </p:pic>
      <p:pic>
        <p:nvPicPr>
          <p:cNvPr id="1027" name="Picture 3" descr="C:\Users\User\Desktop\41f0e0fd8b49ba824db0eb707015557bb72ae72b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549" y="3185182"/>
            <a:ext cx="7391482" cy="33870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5267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PCR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1543050"/>
            <a:ext cx="10515600" cy="4351338"/>
          </a:xfrm>
        </p:spPr>
        <p:txBody>
          <a:bodyPr/>
          <a:lstStyle/>
          <a:p>
            <a:pPr>
              <a:buNone/>
            </a:pPr>
            <a:endParaRPr lang="en-GB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602" y="1597554"/>
            <a:ext cx="3451366" cy="19444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033" y="1597554"/>
            <a:ext cx="3451366" cy="19444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602" y="4191362"/>
            <a:ext cx="3451366" cy="19444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033" y="4191363"/>
            <a:ext cx="3451366" cy="1944432"/>
          </a:xfrm>
          <a:prstGeom prst="rect">
            <a:avLst/>
          </a:prstGeom>
        </p:spPr>
      </p:pic>
      <p:sp>
        <p:nvSpPr>
          <p:cNvPr id="11" name="Šipka vpravo 10">
            <a:extLst>
              <a:ext uri="{FF2B5EF4-FFF2-40B4-BE49-F238E27FC236}">
                <a16:creationId xmlns:a16="http://schemas.microsoft.com/office/drawing/2014/main" id="{733CD443-9BD2-F949-875D-25F061383E40}"/>
              </a:ext>
            </a:extLst>
          </p:cNvPr>
          <p:cNvSpPr/>
          <p:nvPr/>
        </p:nvSpPr>
        <p:spPr>
          <a:xfrm>
            <a:off x="5607269" y="2441692"/>
            <a:ext cx="977463" cy="3875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Šipka vpravo 11">
            <a:extLst>
              <a:ext uri="{FF2B5EF4-FFF2-40B4-BE49-F238E27FC236}">
                <a16:creationId xmlns:a16="http://schemas.microsoft.com/office/drawing/2014/main" id="{3BF47F16-F7A6-2D44-A6E9-8897EF377A36}"/>
              </a:ext>
            </a:extLst>
          </p:cNvPr>
          <p:cNvSpPr/>
          <p:nvPr/>
        </p:nvSpPr>
        <p:spPr>
          <a:xfrm>
            <a:off x="5607269" y="4927431"/>
            <a:ext cx="977463" cy="3875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Šipka dolů 13">
            <a:extLst>
              <a:ext uri="{FF2B5EF4-FFF2-40B4-BE49-F238E27FC236}">
                <a16:creationId xmlns:a16="http://schemas.microsoft.com/office/drawing/2014/main" id="{D15DBEB4-5FDB-874F-812F-B9E6F2E056A3}"/>
              </a:ext>
            </a:extLst>
          </p:cNvPr>
          <p:cNvSpPr/>
          <p:nvPr/>
        </p:nvSpPr>
        <p:spPr>
          <a:xfrm rot="4007967">
            <a:off x="5845161" y="3411768"/>
            <a:ext cx="388883" cy="101950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167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B98C75-DF78-2F47-9749-FC3EF09CB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3737"/>
            <a:ext cx="10515600" cy="625475"/>
          </a:xfrm>
        </p:spPr>
        <p:txBody>
          <a:bodyPr>
            <a:noAutofit/>
          </a:bodyPr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Gel electrophoresis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F920238-6447-2445-B8E5-E9A75E42BA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7"/>
            <a:ext cx="3919538" cy="4351338"/>
          </a:xfrm>
        </p:spPr>
        <p:txBody>
          <a:bodyPr/>
          <a:lstStyle/>
          <a:p>
            <a:r>
              <a:rPr lang="en-GB" sz="2000" dirty="0"/>
              <a:t>method for separation and analysis of macromolecules</a:t>
            </a:r>
          </a:p>
          <a:p>
            <a:pPr lvl="1"/>
            <a:r>
              <a:rPr lang="en-GB" sz="2000" dirty="0"/>
              <a:t>DNA, RNA, proteins</a:t>
            </a:r>
          </a:p>
          <a:p>
            <a:r>
              <a:rPr lang="en-GB" sz="2000" dirty="0"/>
              <a:t>separation takes place on an agarose gel</a:t>
            </a:r>
          </a:p>
          <a:p>
            <a:r>
              <a:rPr lang="en-GB" sz="2000" dirty="0"/>
              <a:t>applied electric field moves ⊝ charged molecules to anode and ⊕ charged molecules to cathode</a:t>
            </a:r>
          </a:p>
          <a:p>
            <a:r>
              <a:rPr lang="en-GB" sz="2000" dirty="0"/>
              <a:t>shorter molecules move faster and migrate farther than longer ones</a:t>
            </a:r>
          </a:p>
          <a:p>
            <a:endParaRPr lang="en-GB" sz="2000" dirty="0"/>
          </a:p>
          <a:p>
            <a:endParaRPr lang="en-GB" dirty="0"/>
          </a:p>
          <a:p>
            <a:endParaRPr lang="cs-CZ" dirty="0"/>
          </a:p>
        </p:txBody>
      </p:sp>
      <p:pic>
        <p:nvPicPr>
          <p:cNvPr id="17" name="Obrázek 16" descr="Obsah obrázku text, mapa&#10;&#10;Popis byl vytvořen automaticky">
            <a:extLst>
              <a:ext uri="{FF2B5EF4-FFF2-40B4-BE49-F238E27FC236}">
                <a16:creationId xmlns:a16="http://schemas.microsoft.com/office/drawing/2014/main" id="{3562721B-B957-174D-A189-1948C58D0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01" t="18486" r="2868" b="7384"/>
          <a:stretch/>
        </p:blipFill>
        <p:spPr>
          <a:xfrm>
            <a:off x="5399903" y="1006474"/>
            <a:ext cx="5150708" cy="304545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A68DE0E0-5EAD-1D44-9558-80580FCF84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78" b="28101"/>
          <a:stretch/>
        </p:blipFill>
        <p:spPr>
          <a:xfrm>
            <a:off x="5545051" y="4051932"/>
            <a:ext cx="5005560" cy="255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58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stream1.gifsoup.com/view6/4839941/dna-gel-electrophoresis-o.gif">
            <a:extLst>
              <a:ext uri="{FF2B5EF4-FFF2-40B4-BE49-F238E27FC236}">
                <a16:creationId xmlns:a16="http://schemas.microsoft.com/office/drawing/2014/main" id="{FB3509C3-411E-494F-8A22-699BE4850E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151" y="2144565"/>
            <a:ext cx="6601698" cy="371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991932FB-91AD-B141-8912-20F8F1F37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Gel electrophoresis</a:t>
            </a:r>
          </a:p>
        </p:txBody>
      </p:sp>
    </p:spTree>
    <p:extLst>
      <p:ext uri="{BB962C8B-B14F-4D97-AF65-F5344CB8AC3E}">
        <p14:creationId xmlns:p14="http://schemas.microsoft.com/office/powerpoint/2010/main" val="193601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Rh factor test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1825625"/>
            <a:ext cx="4309872" cy="4351338"/>
          </a:xfrm>
        </p:spPr>
        <p:txBody>
          <a:bodyPr>
            <a:normAutofit/>
          </a:bodyPr>
          <a:lstStyle/>
          <a:p>
            <a:r>
              <a:rPr lang="en-US" sz="2400" dirty="0"/>
              <a:t>Rh is </a:t>
            </a:r>
            <a:r>
              <a:rPr lang="en-US" sz="2400" dirty="0" smtClean="0"/>
              <a:t>part of a </a:t>
            </a:r>
            <a:r>
              <a:rPr lang="en-US" sz="2400" dirty="0"/>
              <a:t>blood group system</a:t>
            </a:r>
          </a:p>
          <a:p>
            <a:r>
              <a:rPr lang="en-US" sz="2400" dirty="0"/>
              <a:t>important for the normal course of pregnancy</a:t>
            </a:r>
          </a:p>
          <a:p>
            <a:r>
              <a:rPr lang="en-US" sz="2400" dirty="0"/>
              <a:t>test indicates whether </a:t>
            </a:r>
            <a:r>
              <a:rPr lang="en-US" sz="2400" dirty="0" smtClean="0"/>
              <a:t>the person </a:t>
            </a:r>
            <a:r>
              <a:rPr lang="en-US" sz="2400" dirty="0"/>
              <a:t>is Rh positive (heterozygous) or Rh negative (homozygous)</a:t>
            </a:r>
          </a:p>
        </p:txBody>
      </p:sp>
      <p:sp>
        <p:nvSpPr>
          <p:cNvPr id="6" name="Levá složená závorka 5">
            <a:extLst>
              <a:ext uri="{FF2B5EF4-FFF2-40B4-BE49-F238E27FC236}">
                <a16:creationId xmlns:a16="http://schemas.microsoft.com/office/drawing/2014/main" id="{BC62E4A2-F687-9046-96EE-7CA2154F25F3}"/>
              </a:ext>
            </a:extLst>
          </p:cNvPr>
          <p:cNvSpPr/>
          <p:nvPr/>
        </p:nvSpPr>
        <p:spPr>
          <a:xfrm rot="16200000">
            <a:off x="6210353" y="3539754"/>
            <a:ext cx="557048" cy="1282262"/>
          </a:xfrm>
          <a:prstGeom prst="leftBrace">
            <a:avLst/>
          </a:prstGeom>
          <a:noFill/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9" name="Přímá spojovací šipka 8">
            <a:extLst>
              <a:ext uri="{FF2B5EF4-FFF2-40B4-BE49-F238E27FC236}">
                <a16:creationId xmlns:a16="http://schemas.microsoft.com/office/drawing/2014/main" id="{488D21F9-DE83-134B-B3C6-05858D251AD3}"/>
              </a:ext>
            </a:extLst>
          </p:cNvPr>
          <p:cNvCxnSpPr>
            <a:cxnSpLocks/>
          </p:cNvCxnSpPr>
          <p:nvPr/>
        </p:nvCxnSpPr>
        <p:spPr>
          <a:xfrm>
            <a:off x="7714594" y="3902360"/>
            <a:ext cx="0" cy="55704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3">
            <a:extLst>
              <a:ext uri="{FF2B5EF4-FFF2-40B4-BE49-F238E27FC236}">
                <a16:creationId xmlns:a16="http://schemas.microsoft.com/office/drawing/2014/main" id="{17BEDE5A-600F-EA45-BEDB-613A44F91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7693" y="814552"/>
            <a:ext cx="6066107" cy="522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14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</TotalTime>
  <Words>597</Words>
  <Application>Microsoft Office PowerPoint</Application>
  <PresentationFormat>Широкоэкранный</PresentationFormat>
  <Paragraphs>87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Helvetica</vt:lpstr>
      <vt:lpstr>Verdana</vt:lpstr>
      <vt:lpstr>Wingdings</vt:lpstr>
      <vt:lpstr>Motiv Office</vt:lpstr>
      <vt:lpstr>How to analyse our DNA?</vt:lpstr>
      <vt:lpstr>Aims of the project</vt:lpstr>
      <vt:lpstr>DNA</vt:lpstr>
      <vt:lpstr>DNA isolation</vt:lpstr>
      <vt:lpstr>PCR</vt:lpstr>
      <vt:lpstr>PCR</vt:lpstr>
      <vt:lpstr>Gel electrophoresis</vt:lpstr>
      <vt:lpstr>Gel electrophoresis</vt:lpstr>
      <vt:lpstr>Rh factor test</vt:lpstr>
      <vt:lpstr>Cardiovascular disease test</vt:lpstr>
      <vt:lpstr>Cardiovascular disease test</vt:lpstr>
      <vt:lpstr>HIV resistance test</vt:lpstr>
      <vt:lpstr>Real Time PCR vs Regular PCR</vt:lpstr>
      <vt:lpstr>Oxytocine test system</vt:lpstr>
      <vt:lpstr>Allergy test system</vt:lpstr>
      <vt:lpstr>Mitochondrial DNA</vt:lpstr>
      <vt:lpstr>DNA Sequencing</vt:lpstr>
      <vt:lpstr>Sequencing results</vt:lpstr>
      <vt:lpstr>Thank you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analyse our DNA?</dc:title>
  <dc:creator>Barbora Mikšátková</dc:creator>
  <cp:lastModifiedBy>UC</cp:lastModifiedBy>
  <cp:revision>32</cp:revision>
  <dcterms:created xsi:type="dcterms:W3CDTF">2019-07-23T14:32:20Z</dcterms:created>
  <dcterms:modified xsi:type="dcterms:W3CDTF">2019-07-26T07:06:44Z</dcterms:modified>
</cp:coreProperties>
</file>